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95C755-C954-4188-9C3C-A1E6226F79F0}" v="4" dt="2025-02-07T07:37:45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/>
  </p:normalViewPr>
  <p:slideViewPr>
    <p:cSldViewPr snapToGrid="0">
      <p:cViewPr>
        <p:scale>
          <a:sx n="41" d="100"/>
          <a:sy n="41" d="100"/>
        </p:scale>
        <p:origin x="1208" y="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zo Porta" userId="d17270f6a31d5261" providerId="LiveId" clId="{2595C755-C954-4188-9C3C-A1E6226F79F0}"/>
    <pc:docChg chg="modSld">
      <pc:chgData name="Lorenzo Porta" userId="d17270f6a31d5261" providerId="LiveId" clId="{2595C755-C954-4188-9C3C-A1E6226F79F0}" dt="2025-02-07T07:37:45.341" v="12"/>
      <pc:docMkLst>
        <pc:docMk/>
      </pc:docMkLst>
      <pc:sldChg chg="addSp modSp mod modAnim">
        <pc:chgData name="Lorenzo Porta" userId="d17270f6a31d5261" providerId="LiveId" clId="{2595C755-C954-4188-9C3C-A1E6226F79F0}" dt="2025-02-07T07:36:57.248" v="9"/>
        <pc:sldMkLst>
          <pc:docMk/>
          <pc:sldMk cId="1726840313" sldId="258"/>
        </pc:sldMkLst>
        <pc:spChg chg="mod">
          <ac:chgData name="Lorenzo Porta" userId="d17270f6a31d5261" providerId="LiveId" clId="{2595C755-C954-4188-9C3C-A1E6226F79F0}" dt="2025-02-07T07:36:19.312" v="0" actId="20577"/>
          <ac:spMkLst>
            <pc:docMk/>
            <pc:sldMk cId="1726840313" sldId="258"/>
            <ac:spMk id="3" creationId="{46A896B3-2BE5-97B2-0FCD-67DFBB2FA5C5}"/>
          </ac:spMkLst>
        </pc:spChg>
        <pc:picChg chg="add mod">
          <ac:chgData name="Lorenzo Porta" userId="d17270f6a31d5261" providerId="LiveId" clId="{2595C755-C954-4188-9C3C-A1E6226F79F0}" dt="2025-02-07T07:36:52.861" v="8" actId="1076"/>
          <ac:picMkLst>
            <pc:docMk/>
            <pc:sldMk cId="1726840313" sldId="258"/>
            <ac:picMk id="10" creationId="{4DE4E100-9E57-7CD3-6DD4-A829995F0D55}"/>
          </ac:picMkLst>
        </pc:picChg>
      </pc:sldChg>
      <pc:sldChg chg="addSp modSp mod modAnim">
        <pc:chgData name="Lorenzo Porta" userId="d17270f6a31d5261" providerId="LiveId" clId="{2595C755-C954-4188-9C3C-A1E6226F79F0}" dt="2025-02-07T07:37:45.341" v="12"/>
        <pc:sldMkLst>
          <pc:docMk/>
          <pc:sldMk cId="2235354525" sldId="259"/>
        </pc:sldMkLst>
        <pc:picChg chg="add mod">
          <ac:chgData name="Lorenzo Porta" userId="d17270f6a31d5261" providerId="LiveId" clId="{2595C755-C954-4188-9C3C-A1E6226F79F0}" dt="2025-02-07T07:37:29.508" v="11" actId="1076"/>
          <ac:picMkLst>
            <pc:docMk/>
            <pc:sldMk cId="2235354525" sldId="259"/>
            <ac:picMk id="14" creationId="{24B2DE69-4BA6-06E5-A8C7-570440CB489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2854F2-C6CD-8DE2-5C88-2929505966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75793F2-A00E-C503-8713-9F17CBBF5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99EDB5-4731-2333-1DA4-2CFE04EC1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B8D6B08-0A6B-1F22-FEE8-C8C1ED525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E7FC1AB-3F80-23A8-FD8F-0237AD4EB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659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E8886C3-5B8D-5687-C223-4FFE81381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DB69205-B019-3AF1-16E9-FB7C3D519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A6733F-36AA-C24E-0018-A477E2CFC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48E3A7-36C6-9E70-1F3C-2F96FE8CB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286ECF9-B95E-366C-045D-EE46D2A39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113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27EAD45-5D27-611F-9E0F-502D1432BE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EC70055-4C7A-31C6-F7FB-011ECDB90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636E468-BF7B-833D-B279-61F6B1A18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A607312-A64E-72B8-EE87-7E8C77674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2C67EBD-D471-35A4-A5CF-0D132DFBA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40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99746F-1196-E0CA-D1D3-5F93C6263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D10688-5FDF-F4D2-6425-4179C9E45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87689B4-7BAF-D263-BA47-FBF431793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EEC939-26E1-85C2-7046-18B2FE9BE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7710FF6-CBED-4239-9E70-E13BAB5AB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41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4EBC4A-238D-5DE1-5DAE-390C6DF7B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3626B3-7970-9C10-26F8-2DE7FF3A3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4404424-96BE-419B-07DF-6C98E11DB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BDA4366-3D76-29F8-CE9F-F40AEF56B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2007D98-6A20-80C9-432A-BD601DE74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52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4AED18-9DD1-E435-59F9-5FAC46D87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C7807F-3B12-3E8C-63F4-D135A4C09E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4AC21EB-6A5C-A7EB-A0AA-F94BBCC9E5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56E59B9-45AC-6F21-77EB-4AE82DED6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151C4D9-3AC2-C065-5BD9-33890594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8BF3B4E-ED51-83B1-97E9-66D416BFB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067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BC1CFE-3EBF-E156-C17E-CAD0D7D8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E99D70A-15F0-AD9C-C90E-67060EADB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9E935D0-43FE-9134-2F30-1DD66BC54E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F615AE0-2F01-71B7-0F8E-54BBA6408B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19E70B4-F2CC-082E-4AB5-7357F9B51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7A8784DF-46FF-25C3-8400-1486030D5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619323B-D806-5011-B205-301E9AB3C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8E9B1E1-8900-3E55-E8E4-C44B404C9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599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D92861-F84F-CAFC-D392-2472FF642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8EDA1E4-5543-059C-BAC5-38B90E08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2A6EC6D-F011-F4DE-68C3-F9E2AE7B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1C1305C-3A69-889B-97A9-700F01894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67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3D69075B-498C-52F3-F325-8F23D158B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B3F5623-4541-6BD0-3E82-C0D545E87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F1B7242-8CDB-B330-C3B6-DD304D986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403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54010D-82D0-8F18-D439-45CCF189B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6AFDA3-9869-BBA3-FB05-6420A2BEB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F410B2A-D9C9-E7C9-AC53-B3DE7DC51F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304B722-6A24-64C9-42FF-66808108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0C9E6B9-243F-689B-6512-D03D053B8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026E539-8650-F7B4-C4C5-E50242AF7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65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0A5C90-1E87-8DEC-AA64-962A14C87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4E5769D-C22B-75B2-2A81-84D060B749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18F647A-EB72-2A24-A39C-B93424127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2D9CA74-9F37-FAF8-8F78-E66575524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8257489-1932-9617-C6DF-FB87148F1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BCC97E9-D67B-579A-D0AB-36325DC1B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87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E12375C-2954-B27E-4753-23CA87C7B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83381FB-E739-963A-CF12-B7AF97DF1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4EF50B-8E0B-FE5B-1FAC-983AFF88F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78440-B952-411E-A4E3-2DC56FB1B680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47099A-AD3E-B0FF-3429-47C4B4FE4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EC70580-DBC3-D36F-8A46-91E0EB6F95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094DB-4C82-4472-8CA0-F8E7D0607B5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74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.png"/><Relationship Id="rId7" Type="http://schemas.openxmlformats.org/officeDocument/2006/relationships/slide" Target="slide6.xml"/><Relationship Id="rId12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slide" Target="slide8.xml"/><Relationship Id="rId5" Type="http://schemas.openxmlformats.org/officeDocument/2006/relationships/image" Target="../media/image3.png"/><Relationship Id="rId10" Type="http://schemas.openxmlformats.org/officeDocument/2006/relationships/slide" Target="slide9.xml"/><Relationship Id="rId4" Type="http://schemas.microsoft.com/office/2007/relationships/hdphoto" Target="../media/hdphoto1.wdp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7EBE68-250E-CB99-239A-370A4906E6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8D11FF0-D4B4-AE28-98E9-E678F70268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7B089E9-4350-F0E4-3D73-D919FE5A3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2012"/>
            <a:ext cx="12364872" cy="7206018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15CB7D84-A70F-7746-A21C-935138897075}"/>
              </a:ext>
            </a:extLst>
          </p:cNvPr>
          <p:cNvSpPr/>
          <p:nvPr/>
        </p:nvSpPr>
        <p:spPr>
          <a:xfrm>
            <a:off x="8516203" y="3903260"/>
            <a:ext cx="3675797" cy="264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A27548E-6CFE-1875-C453-380428CA676C}"/>
              </a:ext>
            </a:extLst>
          </p:cNvPr>
          <p:cNvSpPr txBox="1"/>
          <p:nvPr/>
        </p:nvSpPr>
        <p:spPr>
          <a:xfrm>
            <a:off x="8385412" y="4472970"/>
            <a:ext cx="3937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HANDS-ON </a:t>
            </a:r>
          </a:p>
          <a:p>
            <a:pPr algn="ctr"/>
            <a:r>
              <a:rPr lang="en-GB" sz="4800" b="1" dirty="0">
                <a:latin typeface="Cambria Math" panose="02040503050406030204" pitchFamily="18" charset="0"/>
                <a:ea typeface="Cambria Math" panose="02040503050406030204" pitchFamily="18" charset="0"/>
              </a:rPr>
              <a:t>THE EHR </a:t>
            </a:r>
          </a:p>
        </p:txBody>
      </p:sp>
      <p:pic>
        <p:nvPicPr>
          <p:cNvPr id="8" name="Immagine 7" descr="Immagine che contiene testo, vestiti, Viso umano, schermata&#10;&#10;Descrizione generata automaticamente">
            <a:extLst>
              <a:ext uri="{FF2B5EF4-FFF2-40B4-BE49-F238E27FC236}">
                <a16:creationId xmlns:a16="http://schemas.microsoft.com/office/drawing/2014/main" id="{212A9561-CDA6-3A57-7F01-53785CD7FF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370" b="68981" l="43426" r="64630">
                        <a14:foregroundMark x1="52315" y1="22870" x2="48796" y2="22407"/>
                        <a14:foregroundMark x1="50093" y1="63519" x2="49630" y2="63889"/>
                        <a14:foregroundMark x1="53426" y1="21667" x2="54444" y2="20648"/>
                        <a14:foregroundMark x1="51574" y1="67870" x2="47870" y2="68704"/>
                        <a14:foregroundMark x1="60648" y1="68519" x2="60556" y2="68148"/>
                        <a14:foregroundMark x1="49907" y1="68519" x2="45926" y2="68241"/>
                        <a14:foregroundMark x1="44537" y1="69074" x2="47037" y2="68241"/>
                        <a14:foregroundMark x1="46296" y1="67963" x2="46296" y2="67963"/>
                        <a14:foregroundMark x1="55000" y1="22315" x2="52130" y2="22130"/>
                        <a14:foregroundMark x1="50833" y1="21389" x2="48148" y2="23889"/>
                        <a14:foregroundMark x1="53241" y1="20370" x2="53333" y2="21111"/>
                        <a14:foregroundMark x1="51389" y1="22222" x2="50926" y2="21481"/>
                        <a14:backgroundMark x1="71944" y1="25833" x2="71944" y2="25833"/>
                        <a14:backgroundMark x1="61944" y1="28981" x2="61944" y2="28981"/>
                        <a14:backgroundMark x1="61944" y1="29259" x2="61111" y2="19537"/>
                        <a14:backgroundMark x1="54960" y1="18881" x2="49815" y2="18333"/>
                        <a14:backgroundMark x1="61111" y1="19537" x2="55184" y2="18905"/>
                        <a14:backgroundMark x1="49815" y1="18333" x2="41759" y2="23333"/>
                        <a14:backgroundMark x1="41759" y1="23333" x2="44537" y2="56574"/>
                        <a14:backgroundMark x1="44537" y1="56574" x2="42963" y2="65000"/>
                        <a14:backgroundMark x1="47741" y1="70299" x2="48056" y2="70648"/>
                        <a14:backgroundMark x1="42963" y1="65000" x2="45313" y2="67606"/>
                        <a14:backgroundMark x1="48056" y1="70648" x2="57315" y2="70648"/>
                        <a14:backgroundMark x1="60698" y1="68562" x2="64074" y2="66481"/>
                        <a14:backgroundMark x1="57315" y1="70648" x2="60669" y2="68580"/>
                        <a14:backgroundMark x1="64074" y1="66481" x2="63796" y2="48611"/>
                        <a14:backgroundMark x1="63796" y1="48611" x2="66667" y2="39352"/>
                        <a14:backgroundMark x1="66667" y1="39352" x2="62593" y2="24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45" t="17949" r="32528" b="28403"/>
          <a:stretch/>
        </p:blipFill>
        <p:spPr>
          <a:xfrm>
            <a:off x="12495663" y="3065969"/>
            <a:ext cx="1939651" cy="3908037"/>
          </a:xfrm>
          <a:prstGeom prst="rect">
            <a:avLst/>
          </a:prstGeom>
        </p:spPr>
      </p:pic>
      <p:pic>
        <p:nvPicPr>
          <p:cNvPr id="9" name="Immagine 8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C589C143-7C4F-B1E7-758C-C59B30E3DA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60933" y="4008296"/>
            <a:ext cx="6598933" cy="296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9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pic>
        <p:nvPicPr>
          <p:cNvPr id="5" name="Immagine 4" descr="Immagine che contiene testo, vestiti, Viso umano, schermata&#10;&#10;Descrizione generata automaticamente">
            <a:extLst>
              <a:ext uri="{FF2B5EF4-FFF2-40B4-BE49-F238E27FC236}">
                <a16:creationId xmlns:a16="http://schemas.microsoft.com/office/drawing/2014/main" id="{506B655B-F390-65B4-C14A-0C2DD39AF7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370" b="68981" l="43426" r="64630">
                        <a14:foregroundMark x1="52315" y1="22870" x2="48796" y2="22407"/>
                        <a14:foregroundMark x1="50093" y1="63519" x2="49630" y2="63889"/>
                        <a14:foregroundMark x1="53426" y1="21667" x2="54444" y2="20648"/>
                        <a14:foregroundMark x1="51574" y1="67870" x2="47870" y2="68704"/>
                        <a14:foregroundMark x1="60648" y1="68519" x2="60556" y2="68148"/>
                        <a14:foregroundMark x1="49907" y1="68519" x2="45926" y2="68241"/>
                        <a14:foregroundMark x1="44537" y1="69074" x2="47037" y2="68241"/>
                        <a14:foregroundMark x1="46296" y1="67963" x2="46296" y2="67963"/>
                        <a14:foregroundMark x1="55000" y1="22315" x2="52130" y2="22130"/>
                        <a14:foregroundMark x1="50833" y1="21389" x2="48148" y2="23889"/>
                        <a14:foregroundMark x1="53241" y1="20370" x2="53333" y2="21111"/>
                        <a14:foregroundMark x1="51389" y1="22222" x2="50926" y2="21481"/>
                        <a14:backgroundMark x1="71944" y1="25833" x2="71944" y2="25833"/>
                        <a14:backgroundMark x1="61944" y1="28981" x2="61944" y2="28981"/>
                        <a14:backgroundMark x1="61944" y1="29259" x2="61111" y2="19537"/>
                        <a14:backgroundMark x1="54960" y1="18881" x2="49815" y2="18333"/>
                        <a14:backgroundMark x1="61111" y1="19537" x2="55184" y2="18905"/>
                        <a14:backgroundMark x1="49815" y1="18333" x2="41759" y2="23333"/>
                        <a14:backgroundMark x1="41759" y1="23333" x2="44537" y2="56574"/>
                        <a14:backgroundMark x1="44537" y1="56574" x2="42963" y2="65000"/>
                        <a14:backgroundMark x1="47741" y1="70299" x2="48056" y2="70648"/>
                        <a14:backgroundMark x1="42963" y1="65000" x2="45313" y2="67606"/>
                        <a14:backgroundMark x1="48056" y1="70648" x2="57315" y2="70648"/>
                        <a14:backgroundMark x1="60698" y1="68562" x2="64074" y2="66481"/>
                        <a14:backgroundMark x1="57315" y1="70648" x2="60669" y2="68580"/>
                        <a14:backgroundMark x1="64074" y1="66481" x2="63796" y2="48611"/>
                        <a14:backgroundMark x1="63796" y1="48611" x2="66667" y2="39352"/>
                        <a14:backgroundMark x1="66667" y1="39352" x2="62593" y2="24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45" t="17949" r="32528" b="28403"/>
          <a:stretch/>
        </p:blipFill>
        <p:spPr>
          <a:xfrm>
            <a:off x="15175551" y="3247133"/>
            <a:ext cx="1939651" cy="3908037"/>
          </a:xfrm>
          <a:prstGeom prst="rect">
            <a:avLst/>
          </a:prstGeom>
        </p:spPr>
      </p:pic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48" y="3981180"/>
            <a:ext cx="6598933" cy="2965710"/>
          </a:xfrm>
          <a:prstGeom prst="rect">
            <a:avLst/>
          </a:prstGeom>
        </p:spPr>
      </p:pic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D57F94ED-088F-5704-2488-F37FA3ADE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4352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877" y="2201545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enters the emergency room at 06:00 in the morning for an episode of palpitations</a:t>
            </a:r>
            <a:endParaRPr lang="en-GB" sz="4800" dirty="0"/>
          </a:p>
        </p:txBody>
      </p:sp>
      <p:pic>
        <p:nvPicPr>
          <p:cNvPr id="5" name="Immagine 4" descr="Immagine che contiene testo, vestiti, Viso umano, schermata&#10;&#10;Descrizione generata automaticamente">
            <a:extLst>
              <a:ext uri="{FF2B5EF4-FFF2-40B4-BE49-F238E27FC236}">
                <a16:creationId xmlns:a16="http://schemas.microsoft.com/office/drawing/2014/main" id="{506B655B-F390-65B4-C14A-0C2DD39AF7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370" b="68981" l="43426" r="64630">
                        <a14:foregroundMark x1="52315" y1="22870" x2="48796" y2="22407"/>
                        <a14:foregroundMark x1="50093" y1="63519" x2="49630" y2="63889"/>
                        <a14:foregroundMark x1="53426" y1="21667" x2="54444" y2="20648"/>
                        <a14:foregroundMark x1="51574" y1="67870" x2="47870" y2="68704"/>
                        <a14:foregroundMark x1="60648" y1="68519" x2="60556" y2="68148"/>
                        <a14:foregroundMark x1="49907" y1="68519" x2="45926" y2="68241"/>
                        <a14:foregroundMark x1="44537" y1="69074" x2="47037" y2="68241"/>
                        <a14:foregroundMark x1="46296" y1="67963" x2="46296" y2="67963"/>
                        <a14:foregroundMark x1="55000" y1="22315" x2="52130" y2="22130"/>
                        <a14:foregroundMark x1="50833" y1="21389" x2="48148" y2="23889"/>
                        <a14:foregroundMark x1="53241" y1="20370" x2="53333" y2="21111"/>
                        <a14:foregroundMark x1="51389" y1="22222" x2="50926" y2="21481"/>
                        <a14:backgroundMark x1="71944" y1="25833" x2="71944" y2="25833"/>
                        <a14:backgroundMark x1="61944" y1="28981" x2="61944" y2="28981"/>
                        <a14:backgroundMark x1="61944" y1="29259" x2="61111" y2="19537"/>
                        <a14:backgroundMark x1="54960" y1="18881" x2="49815" y2="18333"/>
                        <a14:backgroundMark x1="61111" y1="19537" x2="55184" y2="18905"/>
                        <a14:backgroundMark x1="49815" y1="18333" x2="41759" y2="23333"/>
                        <a14:backgroundMark x1="41759" y1="23333" x2="44537" y2="56574"/>
                        <a14:backgroundMark x1="44537" y1="56574" x2="42963" y2="65000"/>
                        <a14:backgroundMark x1="47741" y1="70299" x2="48056" y2="70648"/>
                        <a14:backgroundMark x1="42963" y1="65000" x2="45313" y2="67606"/>
                        <a14:backgroundMark x1="48056" y1="70648" x2="57315" y2="70648"/>
                        <a14:backgroundMark x1="60698" y1="68562" x2="64074" y2="66481"/>
                        <a14:backgroundMark x1="57315" y1="70648" x2="60669" y2="68580"/>
                        <a14:backgroundMark x1="64074" y1="66481" x2="63796" y2="48611"/>
                        <a14:backgroundMark x1="63796" y1="48611" x2="66667" y2="39352"/>
                        <a14:backgroundMark x1="66667" y1="39352" x2="62593" y2="24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45" t="17949" r="32528" b="28403"/>
          <a:stretch/>
        </p:blipFill>
        <p:spPr>
          <a:xfrm>
            <a:off x="10489689" y="3192419"/>
            <a:ext cx="1939651" cy="3908037"/>
          </a:xfrm>
          <a:prstGeom prst="rect">
            <a:avLst/>
          </a:prstGeom>
        </p:spPr>
      </p:pic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8" name="Immagine 7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6CF12D0C-E044-6DE2-3609-9E792204AE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87672" y="2201545"/>
            <a:ext cx="3794125" cy="3794125"/>
          </a:xfrm>
          <a:prstGeom prst="rect">
            <a:avLst/>
          </a:prstGeom>
        </p:spPr>
      </p:pic>
      <p:pic>
        <p:nvPicPr>
          <p:cNvPr id="9" name="Immagine 8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962A58E3-6CCE-D1BB-6BBB-DFB42890A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746688" y="2779871"/>
            <a:ext cx="3509347" cy="3794125"/>
          </a:xfrm>
          <a:prstGeom prst="rect">
            <a:avLst/>
          </a:prstGeom>
        </p:spPr>
      </p:pic>
      <p:pic>
        <p:nvPicPr>
          <p:cNvPr id="10" name="Immagine 9" descr="Immagine che contiene modello, pixel, design&#10;&#10;Descrizione generata automaticamente">
            <a:extLst>
              <a:ext uri="{FF2B5EF4-FFF2-40B4-BE49-F238E27FC236}">
                <a16:creationId xmlns:a16="http://schemas.microsoft.com/office/drawing/2014/main" id="{4DE4E100-9E57-7CD3-6DD4-A829995F0D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445" y="543446"/>
            <a:ext cx="5771108" cy="577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40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4F8F01C1-D747-2DEF-B471-DFA69BA58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4841" y="2251031"/>
            <a:ext cx="3794125" cy="379412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5" name="Immagine 4" descr="Immagine che contiene testo, vestiti, Viso umano, schermata&#10;&#10;Descrizione generata automaticamente">
            <a:extLst>
              <a:ext uri="{FF2B5EF4-FFF2-40B4-BE49-F238E27FC236}">
                <a16:creationId xmlns:a16="http://schemas.microsoft.com/office/drawing/2014/main" id="{506B655B-F390-65B4-C14A-0C2DD39AF7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370" b="68981" l="43426" r="64630">
                        <a14:foregroundMark x1="52315" y1="22870" x2="48796" y2="22407"/>
                        <a14:foregroundMark x1="50093" y1="63519" x2="49630" y2="63889"/>
                        <a14:foregroundMark x1="53426" y1="21667" x2="54444" y2="20648"/>
                        <a14:foregroundMark x1="51574" y1="67870" x2="47870" y2="68704"/>
                        <a14:foregroundMark x1="60648" y1="68519" x2="60556" y2="68148"/>
                        <a14:foregroundMark x1="49907" y1="68519" x2="45926" y2="68241"/>
                        <a14:foregroundMark x1="44537" y1="69074" x2="47037" y2="68241"/>
                        <a14:foregroundMark x1="46296" y1="67963" x2="46296" y2="67963"/>
                        <a14:foregroundMark x1="55000" y1="22315" x2="52130" y2="22130"/>
                        <a14:foregroundMark x1="50833" y1="21389" x2="48148" y2="23889"/>
                        <a14:foregroundMark x1="53241" y1="20370" x2="53333" y2="21111"/>
                        <a14:foregroundMark x1="51389" y1="22222" x2="50926" y2="21481"/>
                        <a14:backgroundMark x1="71944" y1="25833" x2="71944" y2="25833"/>
                        <a14:backgroundMark x1="61944" y1="28981" x2="61944" y2="28981"/>
                        <a14:backgroundMark x1="61944" y1="29259" x2="61111" y2="19537"/>
                        <a14:backgroundMark x1="54960" y1="18881" x2="49815" y2="18333"/>
                        <a14:backgroundMark x1="61111" y1="19537" x2="55184" y2="18905"/>
                        <a14:backgroundMark x1="49815" y1="18333" x2="41759" y2="23333"/>
                        <a14:backgroundMark x1="41759" y1="23333" x2="44537" y2="56574"/>
                        <a14:backgroundMark x1="44537" y1="56574" x2="42963" y2="65000"/>
                        <a14:backgroundMark x1="47741" y1="70299" x2="48056" y2="70648"/>
                        <a14:backgroundMark x1="42963" y1="65000" x2="45313" y2="67606"/>
                        <a14:backgroundMark x1="48056" y1="70648" x2="57315" y2="70648"/>
                        <a14:backgroundMark x1="60698" y1="68562" x2="64074" y2="66481"/>
                        <a14:backgroundMark x1="57315" y1="70648" x2="60669" y2="68580"/>
                        <a14:backgroundMark x1="64074" y1="66481" x2="63796" y2="48611"/>
                        <a14:backgroundMark x1="63796" y1="48611" x2="66667" y2="39352"/>
                        <a14:backgroundMark x1="66667" y1="39352" x2="62593" y2="246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845" t="17949" r="32528" b="28403"/>
          <a:stretch/>
        </p:blipFill>
        <p:spPr>
          <a:xfrm>
            <a:off x="10489689" y="3192419"/>
            <a:ext cx="1939651" cy="3908037"/>
          </a:xfrm>
          <a:prstGeom prst="rect">
            <a:avLst/>
          </a:prstGeom>
        </p:spPr>
      </p:pic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8" name="Immagine 7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73F84424-6377-0C6E-F171-1B339FB813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143" y="2829357"/>
            <a:ext cx="3509347" cy="379412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291CD1D-2E8E-B9C5-D94E-0F589798DFF2}"/>
              </a:ext>
            </a:extLst>
          </p:cNvPr>
          <p:cNvSpPr txBox="1"/>
          <p:nvPr/>
        </p:nvSpPr>
        <p:spPr>
          <a:xfrm>
            <a:off x="4735553" y="2539495"/>
            <a:ext cx="4017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dirty="0"/>
              <a:t>A</a:t>
            </a:r>
            <a:r>
              <a:rPr lang="it-IT" sz="8000" b="1" dirty="0">
                <a:solidFill>
                  <a:srgbClr val="FF0000"/>
                </a:solidFill>
                <a:hlinkClick r:id="rId7" action="ppaction://hlinksldjump"/>
              </a:rPr>
              <a:t>M</a:t>
            </a:r>
            <a:r>
              <a:rPr lang="it-IT" sz="8000" b="1" dirty="0"/>
              <a:t>PLE</a:t>
            </a:r>
            <a:endParaRPr lang="en-GB" sz="8000" b="1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B3FBE20-89E4-2DCD-DDD7-E03F97FAB50F}"/>
              </a:ext>
            </a:extLst>
          </p:cNvPr>
          <p:cNvSpPr txBox="1"/>
          <p:nvPr/>
        </p:nvSpPr>
        <p:spPr>
          <a:xfrm>
            <a:off x="5462399" y="3467720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dirty="0"/>
              <a:t>AM</a:t>
            </a:r>
            <a:r>
              <a:rPr lang="it-IT" sz="8000" b="1" dirty="0">
                <a:solidFill>
                  <a:srgbClr val="FF0000"/>
                </a:solidFill>
                <a:hlinkClick r:id="rId8" action="ppaction://hlinksldjump"/>
              </a:rPr>
              <a:t>P</a:t>
            </a:r>
            <a:r>
              <a:rPr lang="it-IT" sz="8000" b="1" dirty="0"/>
              <a:t>LE</a:t>
            </a:r>
            <a:endParaRPr lang="en-GB" sz="8000" b="1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8A3D862-FBC8-5BB2-A30C-028CCBF85745}"/>
              </a:ext>
            </a:extLst>
          </p:cNvPr>
          <p:cNvSpPr txBox="1"/>
          <p:nvPr/>
        </p:nvSpPr>
        <p:spPr>
          <a:xfrm>
            <a:off x="3961799" y="1653779"/>
            <a:ext cx="446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dirty="0">
                <a:solidFill>
                  <a:srgbClr val="0070C0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it-IT" sz="8000" b="1" dirty="0"/>
              <a:t>MPLE</a:t>
            </a:r>
            <a:endParaRPr lang="en-GB" sz="8000" b="1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82507E8-DDEC-84BE-DB29-4860256BBEC8}"/>
              </a:ext>
            </a:extLst>
          </p:cNvPr>
          <p:cNvSpPr txBox="1"/>
          <p:nvPr/>
        </p:nvSpPr>
        <p:spPr>
          <a:xfrm>
            <a:off x="6978855" y="5383436"/>
            <a:ext cx="3548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dirty="0"/>
              <a:t>AMPL</a:t>
            </a:r>
            <a:r>
              <a:rPr lang="it-IT" sz="8000" b="1" dirty="0">
                <a:solidFill>
                  <a:srgbClr val="FF0000"/>
                </a:solidFill>
                <a:hlinkClick r:id="rId10" action="ppaction://hlinksldjump"/>
              </a:rPr>
              <a:t>E</a:t>
            </a:r>
            <a:endParaRPr lang="en-GB" sz="8000" b="1" dirty="0">
              <a:solidFill>
                <a:srgbClr val="FF0000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8860B7C-3423-FC0F-489F-E7448B57A52B}"/>
              </a:ext>
            </a:extLst>
          </p:cNvPr>
          <p:cNvSpPr txBox="1"/>
          <p:nvPr/>
        </p:nvSpPr>
        <p:spPr>
          <a:xfrm>
            <a:off x="6205108" y="4418603"/>
            <a:ext cx="33892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0" b="1" dirty="0"/>
              <a:t>AMP</a:t>
            </a:r>
            <a:r>
              <a:rPr lang="it-IT" sz="8000" b="1" dirty="0">
                <a:solidFill>
                  <a:srgbClr val="FF0000"/>
                </a:solidFill>
                <a:hlinkClick r:id="rId11" action="ppaction://hlinksldjump"/>
              </a:rPr>
              <a:t>L</a:t>
            </a:r>
            <a:r>
              <a:rPr lang="it-IT" sz="8000" b="1" dirty="0"/>
              <a:t>E</a:t>
            </a:r>
            <a:endParaRPr lang="en-GB" sz="8000" b="1" dirty="0"/>
          </a:p>
        </p:txBody>
      </p:sp>
      <p:pic>
        <p:nvPicPr>
          <p:cNvPr id="14" name="Immagine 13" descr="Immagine che contiene modello, pixel, design&#10;&#10;Descrizione generata automaticamente">
            <a:extLst>
              <a:ext uri="{FF2B5EF4-FFF2-40B4-BE49-F238E27FC236}">
                <a16:creationId xmlns:a16="http://schemas.microsoft.com/office/drawing/2014/main" id="{24B2DE69-4BA6-06E5-A8C7-570440CB48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893" y="7762151"/>
            <a:ext cx="5771108" cy="577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54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4F8F01C1-D747-2DEF-B471-DFA69BA58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329" y="2970464"/>
            <a:ext cx="3794125" cy="379412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8" name="Immagine 7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73F84424-6377-0C6E-F171-1B339FB81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702" y="3478081"/>
            <a:ext cx="3509347" cy="3794125"/>
          </a:xfrm>
          <a:prstGeom prst="rect">
            <a:avLst/>
          </a:prstGeom>
        </p:spPr>
      </p:pic>
      <p:pic>
        <p:nvPicPr>
          <p:cNvPr id="9" name="Elemento grafico 8" descr="Riavvolgimento con riempimento a tinta unita">
            <a:hlinkClick r:id="rId5" action="ppaction://hlinksldjump"/>
            <a:extLst>
              <a:ext uri="{FF2B5EF4-FFF2-40B4-BE49-F238E27FC236}">
                <a16:creationId xmlns:a16="http://schemas.microsoft.com/office/drawing/2014/main" id="{610F0A91-DAD2-AA71-CE52-78D6495132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943" y="557465"/>
            <a:ext cx="914400" cy="914400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4635E22-5A10-1111-397A-A1EA47829068}"/>
              </a:ext>
            </a:extLst>
          </p:cNvPr>
          <p:cNvSpPr txBox="1"/>
          <p:nvPr/>
        </p:nvSpPr>
        <p:spPr>
          <a:xfrm>
            <a:off x="2534796" y="2390731"/>
            <a:ext cx="10047015" cy="28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A: </a:t>
            </a:r>
            <a:r>
              <a:rPr lang="en-GB" sz="2800" dirty="0" err="1"/>
              <a:t>polyallergic</a:t>
            </a:r>
            <a:r>
              <a:rPr lang="en-GB" sz="2800" dirty="0"/>
              <a:t> </a:t>
            </a:r>
          </a:p>
          <a:p>
            <a:pPr algn="ctr"/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Iodinated contrast medium (episode of bronchospasm)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Amoxicillin/clavulanate (erythematous reaction) 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NSAIDs (unknown episode as a child, never taken again)</a:t>
            </a:r>
          </a:p>
        </p:txBody>
      </p:sp>
    </p:spTree>
    <p:extLst>
      <p:ext uri="{BB962C8B-B14F-4D97-AF65-F5344CB8AC3E}">
        <p14:creationId xmlns:p14="http://schemas.microsoft.com/office/powerpoint/2010/main" val="4054994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9" name="Elemento grafico 8" descr="Riavvolgimento con riempimento a tinta unita">
            <a:hlinkClick r:id="rId3" action="ppaction://hlinksldjump"/>
            <a:extLst>
              <a:ext uri="{FF2B5EF4-FFF2-40B4-BE49-F238E27FC236}">
                <a16:creationId xmlns:a16="http://schemas.microsoft.com/office/drawing/2014/main" id="{73125F29-BA12-45C5-E979-4B975FE2C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943" y="557465"/>
            <a:ext cx="914400" cy="914400"/>
          </a:xfrm>
          <a:prstGeom prst="rect">
            <a:avLst/>
          </a:prstGeom>
        </p:spPr>
      </p:pic>
      <p:pic>
        <p:nvPicPr>
          <p:cNvPr id="11" name="Immagine 10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41793492-71D3-F82A-B692-81AD9C2B94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329" y="2970464"/>
            <a:ext cx="3794125" cy="3794125"/>
          </a:xfrm>
          <a:prstGeom prst="rect">
            <a:avLst/>
          </a:prstGeom>
        </p:spPr>
      </p:pic>
      <p:pic>
        <p:nvPicPr>
          <p:cNvPr id="12" name="Immagine 11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1DBC2650-4935-F86A-E27C-DDE5CA32D2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702" y="3478081"/>
            <a:ext cx="3509347" cy="379412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4F5DB46-4F37-A54C-3D0E-0964A52D23C1}"/>
              </a:ext>
            </a:extLst>
          </p:cNvPr>
          <p:cNvSpPr txBox="1"/>
          <p:nvPr/>
        </p:nvSpPr>
        <p:spPr>
          <a:xfrm>
            <a:off x="2387235" y="2479146"/>
            <a:ext cx="10047015" cy="28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M: medications</a:t>
            </a:r>
          </a:p>
          <a:p>
            <a:pPr algn="ctr"/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Alprazolam 10 drops as needed (max 4 times a day)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Finasteride 1 mg daily at 8 pm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Topical Minoxidil at 8 am and 8 pm</a:t>
            </a:r>
          </a:p>
        </p:txBody>
      </p:sp>
    </p:spTree>
    <p:extLst>
      <p:ext uri="{BB962C8B-B14F-4D97-AF65-F5344CB8AC3E}">
        <p14:creationId xmlns:p14="http://schemas.microsoft.com/office/powerpoint/2010/main" val="3579883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pic>
        <p:nvPicPr>
          <p:cNvPr id="9" name="Elemento grafico 8" descr="Riavvolgimento con riempimento a tinta unita">
            <a:hlinkClick r:id="rId3" action="ppaction://hlinksldjump"/>
            <a:extLst>
              <a:ext uri="{FF2B5EF4-FFF2-40B4-BE49-F238E27FC236}">
                <a16:creationId xmlns:a16="http://schemas.microsoft.com/office/drawing/2014/main" id="{6AAB42A3-389D-7C24-BA48-803758D32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943" y="557465"/>
            <a:ext cx="914400" cy="914400"/>
          </a:xfrm>
          <a:prstGeom prst="rect">
            <a:avLst/>
          </a:prstGeom>
        </p:spPr>
      </p:pic>
      <p:pic>
        <p:nvPicPr>
          <p:cNvPr id="11" name="Immagine 10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B1F4E469-2BE0-FE92-D816-D620A0A1FB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329" y="2970464"/>
            <a:ext cx="3794125" cy="3794125"/>
          </a:xfrm>
          <a:prstGeom prst="rect">
            <a:avLst/>
          </a:prstGeom>
        </p:spPr>
      </p:pic>
      <p:pic>
        <p:nvPicPr>
          <p:cNvPr id="12" name="Immagine 11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4080F0E1-7E96-4DB4-D13E-9BE804AE6E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702" y="3478081"/>
            <a:ext cx="3509347" cy="379412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5F1FA55-F4D2-C2C2-CE95-9C359BBE5498}"/>
              </a:ext>
            </a:extLst>
          </p:cNvPr>
          <p:cNvSpPr txBox="1"/>
          <p:nvPr/>
        </p:nvSpPr>
        <p:spPr>
          <a:xfrm>
            <a:off x="288876" y="1663256"/>
            <a:ext cx="11614245" cy="1454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P: Works as a lawyer, very stressful period due to family problems and intense work stress. Fraternal family history of Wolff-Parkinson-White Syndrome; father died suddenly.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EF49F67-5673-F756-99C1-C57A84605DC1}"/>
              </a:ext>
            </a:extLst>
          </p:cNvPr>
          <p:cNvSpPr txBox="1"/>
          <p:nvPr/>
        </p:nvSpPr>
        <p:spPr>
          <a:xfrm>
            <a:off x="3964607" y="3573919"/>
            <a:ext cx="8265950" cy="2787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- Anxious syndrome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- Perforated appendicitis surgery (25 </a:t>
            </a:r>
            <a:r>
              <a:rPr lang="en-GB" sz="2800" dirty="0" err="1"/>
              <a:t>yo</a:t>
            </a:r>
            <a:r>
              <a:rPr lang="en-GB" sz="2800" dirty="0"/>
              <a:t>)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- </a:t>
            </a:r>
            <a:r>
              <a:rPr lang="en-GB" sz="2800" dirty="0" err="1"/>
              <a:t>Orthopedic</a:t>
            </a:r>
            <a:r>
              <a:rPr lang="en-GB" sz="2800" dirty="0"/>
              <a:t> surgery for right arm fracture (27 </a:t>
            </a:r>
            <a:r>
              <a:rPr lang="en-GB" sz="2800" dirty="0" err="1"/>
              <a:t>yo</a:t>
            </a:r>
            <a:r>
              <a:rPr lang="en-GB" sz="2800" dirty="0"/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- Occasional use of cocaine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2800" dirty="0"/>
              <a:t>- Active smoker (1 pack per day)</a:t>
            </a:r>
          </a:p>
        </p:txBody>
      </p:sp>
    </p:spTree>
    <p:extLst>
      <p:ext uri="{BB962C8B-B14F-4D97-AF65-F5344CB8AC3E}">
        <p14:creationId xmlns:p14="http://schemas.microsoft.com/office/powerpoint/2010/main" val="1789903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9" name="Elemento grafico 8" descr="Riavvolgimento con riempimento a tinta unita">
            <a:hlinkClick r:id="rId3" action="ppaction://hlinksldjump"/>
            <a:extLst>
              <a:ext uri="{FF2B5EF4-FFF2-40B4-BE49-F238E27FC236}">
                <a16:creationId xmlns:a16="http://schemas.microsoft.com/office/drawing/2014/main" id="{A0475BD6-F6A6-52F5-E5F8-783D765AAF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943" y="557465"/>
            <a:ext cx="914400" cy="914400"/>
          </a:xfrm>
          <a:prstGeom prst="rect">
            <a:avLst/>
          </a:prstGeom>
        </p:spPr>
      </p:pic>
      <p:pic>
        <p:nvPicPr>
          <p:cNvPr id="11" name="Immagine 10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B5726C7B-C8D0-AD87-F1F3-274D709CB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329" y="2970464"/>
            <a:ext cx="3794125" cy="3794125"/>
          </a:xfrm>
          <a:prstGeom prst="rect">
            <a:avLst/>
          </a:prstGeom>
        </p:spPr>
      </p:pic>
      <p:pic>
        <p:nvPicPr>
          <p:cNvPr id="12" name="Immagine 11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C033BC87-B4ED-ABC7-C6D8-ECEC8665BA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702" y="3478081"/>
            <a:ext cx="3509347" cy="379412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D67C66C-1097-B966-53F9-53957850E378}"/>
              </a:ext>
            </a:extLst>
          </p:cNvPr>
          <p:cNvSpPr txBox="1"/>
          <p:nvPr/>
        </p:nvSpPr>
        <p:spPr>
          <a:xfrm>
            <a:off x="1971219" y="3630680"/>
            <a:ext cx="10047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L: last meal around 8.30 pm the previous day</a:t>
            </a:r>
          </a:p>
          <a:p>
            <a:pPr algn="ctr"/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895994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67A481F-AA7B-CD7A-A015-FB0C62E99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IN THE EMERGENCY DEPARTMENT 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6A896B3-2BE5-97B2-0FCD-67DFBB2FA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436523" y="2390731"/>
            <a:ext cx="11614245" cy="1603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32-year-old patient who enters the emergency room at 06:00 in the morning for an episode of palpitations lasting approximately 15 minutes</a:t>
            </a:r>
            <a:endParaRPr lang="en-GB" sz="4800" dirty="0"/>
          </a:p>
        </p:txBody>
      </p:sp>
      <p:pic>
        <p:nvPicPr>
          <p:cNvPr id="7" name="Immagine 6" descr="Immagine che contiene trasporto, veicolo, Veicolo terrestre, ruota&#10;&#10;Descrizione generata automaticamente">
            <a:extLst>
              <a:ext uri="{FF2B5EF4-FFF2-40B4-BE49-F238E27FC236}">
                <a16:creationId xmlns:a16="http://schemas.microsoft.com/office/drawing/2014/main" id="{43B6A17B-7F1E-5B19-546B-FD4E4420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909" y="3892290"/>
            <a:ext cx="6598933" cy="2965710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76E5028C-F462-E501-B8AA-E045F1DF92E7}"/>
              </a:ext>
            </a:extLst>
          </p:cNvPr>
          <p:cNvSpPr txBox="1">
            <a:spLocks/>
          </p:cNvSpPr>
          <p:nvPr/>
        </p:nvSpPr>
        <p:spPr>
          <a:xfrm>
            <a:off x="3215853" y="4573457"/>
            <a:ext cx="6043762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800" dirty="0"/>
          </a:p>
        </p:txBody>
      </p:sp>
      <p:pic>
        <p:nvPicPr>
          <p:cNvPr id="9" name="Elemento grafico 8" descr="Riavvolgimento con riempimento a tinta unita">
            <a:hlinkClick r:id="rId3" action="ppaction://hlinksldjump"/>
            <a:extLst>
              <a:ext uri="{FF2B5EF4-FFF2-40B4-BE49-F238E27FC236}">
                <a16:creationId xmlns:a16="http://schemas.microsoft.com/office/drawing/2014/main" id="{6A1A906D-CF11-F64D-C914-15D5018E4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8943" y="557465"/>
            <a:ext cx="914400" cy="914400"/>
          </a:xfrm>
          <a:prstGeom prst="rect">
            <a:avLst/>
          </a:prstGeom>
        </p:spPr>
      </p:pic>
      <p:pic>
        <p:nvPicPr>
          <p:cNvPr id="11" name="Immagine 10" descr="Immagine che contiene cartone animato, figurina, bambola, giocattolo&#10;&#10;Descrizione generata automaticamente">
            <a:extLst>
              <a:ext uri="{FF2B5EF4-FFF2-40B4-BE49-F238E27FC236}">
                <a16:creationId xmlns:a16="http://schemas.microsoft.com/office/drawing/2014/main" id="{17306346-7AE8-4857-2D3E-E872E77CB2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9329" y="2970464"/>
            <a:ext cx="3794125" cy="3794125"/>
          </a:xfrm>
          <a:prstGeom prst="rect">
            <a:avLst/>
          </a:prstGeom>
        </p:spPr>
      </p:pic>
      <p:pic>
        <p:nvPicPr>
          <p:cNvPr id="12" name="Immagine 11" descr="Immagine che contiene vestiti, cartone animato, arredo, persona&#10;&#10;Descrizione generata automaticamente">
            <a:extLst>
              <a:ext uri="{FF2B5EF4-FFF2-40B4-BE49-F238E27FC236}">
                <a16:creationId xmlns:a16="http://schemas.microsoft.com/office/drawing/2014/main" id="{B266C62A-CFF0-62F5-2999-89DCF7627E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702" y="3478081"/>
            <a:ext cx="3509347" cy="379412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314FFB1-D0F5-A2D3-0071-AF5184957435}"/>
              </a:ext>
            </a:extLst>
          </p:cNvPr>
          <p:cNvSpPr txBox="1"/>
          <p:nvPr/>
        </p:nvSpPr>
        <p:spPr>
          <a:xfrm>
            <a:off x="152091" y="1758983"/>
            <a:ext cx="119379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/>
              <a:t>E</a:t>
            </a:r>
            <a:r>
              <a:rPr lang="en-GB" sz="2800" dirty="0"/>
              <a:t>: 32-year-old patient who enters the emergency room at 06:00 in the morning for an episode of heart palpitations lasting approximately 15 minutes around 05:00, which occurred while he was sleeping and led to sudden awakening.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4BD61B1-7933-4CE4-E183-039B9F812DBE}"/>
              </a:ext>
            </a:extLst>
          </p:cNvPr>
          <p:cNvSpPr txBox="1"/>
          <p:nvPr/>
        </p:nvSpPr>
        <p:spPr>
          <a:xfrm>
            <a:off x="4053049" y="3528698"/>
            <a:ext cx="75795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GB" sz="2800" dirty="0"/>
          </a:p>
          <a:p>
            <a:pPr algn="ctr"/>
            <a:r>
              <a:rPr lang="en-GB" sz="2800" dirty="0"/>
              <a:t>Only presenting symptom: no chest or abdominal pain, no fever, no syncope, no vomiting, no nausea, no headache.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The day before he used cocaine during a party.</a:t>
            </a:r>
          </a:p>
        </p:txBody>
      </p:sp>
    </p:spTree>
    <p:extLst>
      <p:ext uri="{BB962C8B-B14F-4D97-AF65-F5344CB8AC3E}">
        <p14:creationId xmlns:p14="http://schemas.microsoft.com/office/powerpoint/2010/main" val="1317023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Tema di Office</vt:lpstr>
      <vt:lpstr>Presentazione standard di PowerPoint</vt:lpstr>
      <vt:lpstr>IN THE EMERGENCY DEPARTMENT </vt:lpstr>
      <vt:lpstr>IN THE EMERGENCY DEPARTMENT </vt:lpstr>
      <vt:lpstr>IN THE EMERGENCY DEPARTMENT </vt:lpstr>
      <vt:lpstr>IN THE EMERGENCY DEPARTMENT </vt:lpstr>
      <vt:lpstr>IN THE EMERGENCY DEPARTMENT </vt:lpstr>
      <vt:lpstr>IN THE EMERGENCY DEPARTMENT </vt:lpstr>
      <vt:lpstr>IN THE EMERGENCY DEPARTMENT </vt:lpstr>
      <vt:lpstr>IN THE EMERGENCY DEPARTMENT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Lorenzo Porta</dc:creator>
  <cp:lastModifiedBy>Lorenzo Porta</cp:lastModifiedBy>
  <cp:revision>1</cp:revision>
  <dcterms:created xsi:type="dcterms:W3CDTF">2025-02-05T08:44:25Z</dcterms:created>
  <dcterms:modified xsi:type="dcterms:W3CDTF">2025-02-07T07:37:54Z</dcterms:modified>
</cp:coreProperties>
</file>